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8" r:id="rId3"/>
    <p:sldId id="290" r:id="rId4"/>
    <p:sldId id="292" r:id="rId5"/>
    <p:sldId id="294" r:id="rId6"/>
    <p:sldId id="315" r:id="rId7"/>
    <p:sldId id="296" r:id="rId8"/>
    <p:sldId id="269" r:id="rId9"/>
    <p:sldId id="270" r:id="rId10"/>
    <p:sldId id="293" r:id="rId11"/>
    <p:sldId id="274" r:id="rId12"/>
    <p:sldId id="297" r:id="rId13"/>
    <p:sldId id="298" r:id="rId14"/>
    <p:sldId id="273" r:id="rId15"/>
    <p:sldId id="275" r:id="rId16"/>
    <p:sldId id="299" r:id="rId17"/>
    <p:sldId id="300" r:id="rId18"/>
    <p:sldId id="276" r:id="rId19"/>
    <p:sldId id="302" r:id="rId20"/>
    <p:sldId id="278" r:id="rId21"/>
    <p:sldId id="301" r:id="rId22"/>
    <p:sldId id="279" r:id="rId23"/>
    <p:sldId id="303" r:id="rId24"/>
    <p:sldId id="304" r:id="rId25"/>
    <p:sldId id="305" r:id="rId26"/>
    <p:sldId id="317" r:id="rId27"/>
    <p:sldId id="306" r:id="rId28"/>
    <p:sldId id="285" r:id="rId29"/>
    <p:sldId id="307" r:id="rId30"/>
    <p:sldId id="308" r:id="rId31"/>
    <p:sldId id="309" r:id="rId32"/>
    <p:sldId id="310" r:id="rId33"/>
    <p:sldId id="316" r:id="rId34"/>
    <p:sldId id="311" r:id="rId35"/>
    <p:sldId id="318" r:id="rId36"/>
    <p:sldId id="312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63669-A2BF-4533-9675-0A277CB2DE77}" type="datetimeFigureOut">
              <a:rPr lang="pt-BR" smtClean="0"/>
              <a:t>29/06/2021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3B799-9C30-4C4A-83F2-9344CA94B9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77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3B799-9C30-4C4A-83F2-9344CA94B93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59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3B799-9C30-4C4A-83F2-9344CA94B93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8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3B799-9C30-4C4A-83F2-9344CA94B93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61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3B799-9C30-4C4A-83F2-9344CA94B93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719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289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163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438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846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300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225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204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61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260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432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127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731F1-FF31-4601-B948-D977A7812E0D}" type="datetimeFigureOut">
              <a:rPr lang="pt-BR" smtClean="0"/>
              <a:t>29/06/2021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F074C-7EB7-46EF-B14D-2CB1D78C7AE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501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weil/WML-U-NET-Segmentatio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Uso da </a:t>
            </a:r>
            <a:r>
              <a:rPr lang="pt-BR" dirty="0" smtClean="0"/>
              <a:t>U-NET </a:t>
            </a:r>
            <a:r>
              <a:rPr lang="pt-BR" dirty="0"/>
              <a:t>para Segmentação de Lesões na Substância Branca </a:t>
            </a:r>
            <a:r>
              <a:rPr lang="pt-BR" dirty="0" smtClean="0"/>
              <a:t>do Cérebro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59992" y="4516438"/>
            <a:ext cx="9144000" cy="1655762"/>
          </a:xfrm>
        </p:spPr>
        <p:txBody>
          <a:bodyPr/>
          <a:lstStyle/>
          <a:p>
            <a:r>
              <a:rPr lang="pt-BR" dirty="0" smtClean="0"/>
              <a:t>Aluno: Daniel Lins Weil</a:t>
            </a:r>
          </a:p>
          <a:p>
            <a:r>
              <a:rPr lang="pt-BR" dirty="0" smtClean="0"/>
              <a:t>Orientador: Marcelo Gattass </a:t>
            </a:r>
          </a:p>
          <a:p>
            <a:r>
              <a:rPr lang="pt-BR" dirty="0" smtClean="0"/>
              <a:t>Co-orientador: Luiz Fernando Trindade Santos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94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28828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sz="2400" dirty="0" smtClean="0"/>
              <a:t>Como os exames de ressonância foram feitos em diferentes máquinas, eles podem apresentar pequenas </a:t>
            </a:r>
            <a:r>
              <a:rPr lang="pt-BR" sz="2400" dirty="0"/>
              <a:t>diferenças de contraste de um exame para o outro. </a:t>
            </a:r>
            <a:r>
              <a:rPr lang="pt-BR" sz="2400" dirty="0" smtClean="0"/>
              <a:t>Essa técnica utiliza um </a:t>
            </a:r>
            <a:r>
              <a:rPr lang="pt-BR" sz="2400" dirty="0"/>
              <a:t>exame de referência para tentar equalizar os demais, </a:t>
            </a:r>
            <a:r>
              <a:rPr lang="pt-BR" sz="2400" dirty="0" smtClean="0"/>
              <a:t>fazendo com que duas regiões com o mesmo tecido, apresentem pixeis semelhantes.</a:t>
            </a:r>
            <a:endParaRPr lang="pt-BR" sz="2000" dirty="0" smtClean="0"/>
          </a:p>
        </p:txBody>
      </p:sp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838200" y="423160"/>
            <a:ext cx="10515600" cy="1325563"/>
          </a:xfrm>
        </p:spPr>
        <p:txBody>
          <a:bodyPr/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pt-BR" dirty="0"/>
              <a:t>Histogram Matching</a:t>
            </a:r>
          </a:p>
        </p:txBody>
      </p:sp>
      <p:sp>
        <p:nvSpPr>
          <p:cNvPr id="8" name="Google Shape;211;p23"/>
          <p:cNvSpPr/>
          <p:nvPr/>
        </p:nvSpPr>
        <p:spPr>
          <a:xfrm>
            <a:off x="1374842" y="5980064"/>
            <a:ext cx="2220399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Fatia MRI referência</a:t>
            </a:r>
            <a:endParaRPr dirty="0"/>
          </a:p>
        </p:txBody>
      </p:sp>
      <p:sp>
        <p:nvSpPr>
          <p:cNvPr id="12" name="Google Shape;211;p23"/>
          <p:cNvSpPr/>
          <p:nvPr/>
        </p:nvSpPr>
        <p:spPr>
          <a:xfrm>
            <a:off x="4116067" y="5976076"/>
            <a:ext cx="3449224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Fatia MRI com histograma original</a:t>
            </a:r>
            <a:endParaRPr dirty="0"/>
          </a:p>
        </p:txBody>
      </p:sp>
      <p:sp>
        <p:nvSpPr>
          <p:cNvPr id="13" name="Google Shape;211;p23"/>
          <p:cNvSpPr/>
          <p:nvPr/>
        </p:nvSpPr>
        <p:spPr>
          <a:xfrm>
            <a:off x="7565291" y="5976076"/>
            <a:ext cx="3690827" cy="4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Fatia MRI com histograma ajustado</a:t>
            </a:r>
            <a:endParaRPr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96" y="3261561"/>
            <a:ext cx="2209565" cy="260326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054" y="3261559"/>
            <a:ext cx="2201530" cy="260326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81" y="3261560"/>
            <a:ext cx="2185460" cy="26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86708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Histogram Matching</a:t>
            </a:r>
          </a:p>
        </p:txBody>
      </p:sp>
      <p:sp>
        <p:nvSpPr>
          <p:cNvPr id="6" name="Google Shape;211;p23"/>
          <p:cNvSpPr/>
          <p:nvPr/>
        </p:nvSpPr>
        <p:spPr>
          <a:xfrm>
            <a:off x="1126843" y="4950560"/>
            <a:ext cx="2993543" cy="52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Fatia MRI referência</a:t>
            </a:r>
            <a:endParaRPr dirty="0"/>
          </a:p>
        </p:txBody>
      </p:sp>
      <p:sp>
        <p:nvSpPr>
          <p:cNvPr id="7" name="Google Shape;211;p23"/>
          <p:cNvSpPr/>
          <p:nvPr/>
        </p:nvSpPr>
        <p:spPr>
          <a:xfrm>
            <a:off x="4873370" y="4948220"/>
            <a:ext cx="2993542" cy="52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Fatia MRI com histograma original</a:t>
            </a:r>
            <a:endParaRPr dirty="0"/>
          </a:p>
        </p:txBody>
      </p:sp>
      <p:sp>
        <p:nvSpPr>
          <p:cNvPr id="11" name="Google Shape;211;p23"/>
          <p:cNvSpPr/>
          <p:nvPr/>
        </p:nvSpPr>
        <p:spPr>
          <a:xfrm>
            <a:off x="8527447" y="4948220"/>
            <a:ext cx="2993543" cy="52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Fatia MRI com histograma ajustado</a:t>
            </a:r>
            <a:endParaRPr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459" y="2548891"/>
            <a:ext cx="3627521" cy="23118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60" y="2586400"/>
            <a:ext cx="3455578" cy="221759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63" y="2529641"/>
            <a:ext cx="3644682" cy="232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4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Etapas Realizadas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59582" y="1786941"/>
            <a:ext cx="10515600" cy="4351338"/>
          </a:xfrm>
        </p:spPr>
        <p:txBody>
          <a:bodyPr>
            <a:normAutofit/>
          </a:bodyPr>
          <a:lstStyle/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Conversão do formato dos exames de DICOM para NIFTY.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Pré-processamento 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das </a:t>
            </a: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imagens dos exames.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Marcações </a:t>
            </a:r>
            <a:r>
              <a:rPr lang="pt-BR" dirty="0"/>
              <a:t>das </a:t>
            </a:r>
            <a:r>
              <a:rPr lang="pt-BR" dirty="0" smtClean="0"/>
              <a:t>Lesões e Geração das Entradas utilizadas no modelo.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Regularização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Criação do Modelo U-NET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Resultados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Marcações das Lesões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5011" y="1786941"/>
            <a:ext cx="11190171" cy="4351338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dirty="0" smtClean="0"/>
              <a:t>Os 47 </a:t>
            </a:r>
            <a:r>
              <a:rPr lang="pt-BR" dirty="0"/>
              <a:t>exames </a:t>
            </a:r>
            <a:r>
              <a:rPr lang="pt-BR" dirty="0" smtClean="0"/>
              <a:t>da base de dados tiveram </a:t>
            </a:r>
            <a:r>
              <a:rPr lang="pt-BR" dirty="0"/>
              <a:t>suas lesões na substância branca marcadas por um especialista, cujo as coordenadas estão disponíveis em arquivos de </a:t>
            </a:r>
            <a:r>
              <a:rPr lang="pt-BR" dirty="0" smtClean="0"/>
              <a:t>texto, um para cada exame. Foi necessário iterar cada um desses arquivos para criar um mapa binário das lesões em cada uma das fatias.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58" y="3435854"/>
            <a:ext cx="2820042" cy="320112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45" y="3726065"/>
            <a:ext cx="2724191" cy="26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Marcações das Lesões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926209"/>
            <a:ext cx="105156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dirty="0" smtClean="0"/>
              <a:t>Exemplos de exames sobrepostos com o mapa de suas lesões:</a:t>
            </a:r>
            <a:endParaRPr lang="pt-BR" dirty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26" y="2983026"/>
            <a:ext cx="2697931" cy="269793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590" y="2983026"/>
            <a:ext cx="2755487" cy="26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Geração das </a:t>
            </a:r>
            <a:r>
              <a:rPr lang="pt-BR" dirty="0" smtClean="0"/>
              <a:t>Entradas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72426" y="1536684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dirty="0"/>
              <a:t>Após realizadas as técnicas de pré-processamento, </a:t>
            </a:r>
            <a:r>
              <a:rPr lang="pt-BR" dirty="0" smtClean="0"/>
              <a:t>é necessário dividir a base de dados em três; treino, validação e teste. Depois disso inicia-se </a:t>
            </a:r>
            <a:r>
              <a:rPr lang="pt-BR" dirty="0"/>
              <a:t>a preparação e construção das entradas que serão utilizadas no modelo. </a:t>
            </a:r>
            <a:r>
              <a:rPr lang="pt-BR" dirty="0" smtClean="0"/>
              <a:t>A </a:t>
            </a:r>
            <a:r>
              <a:rPr lang="pt-BR" dirty="0"/>
              <a:t>primeira será uma lista com </a:t>
            </a:r>
            <a:r>
              <a:rPr lang="pt-BR" dirty="0" smtClean="0"/>
              <a:t>segmentos de imagens </a:t>
            </a:r>
            <a:r>
              <a:rPr lang="pt-BR" dirty="0"/>
              <a:t>do cérebro e a segunda será uma lista </a:t>
            </a:r>
            <a:r>
              <a:rPr lang="pt-BR" dirty="0" smtClean="0"/>
              <a:t>com os segmentos de imagens </a:t>
            </a:r>
            <a:r>
              <a:rPr lang="pt-BR" dirty="0"/>
              <a:t>das máscaras </a:t>
            </a:r>
            <a:r>
              <a:rPr lang="pt-BR" dirty="0" smtClean="0"/>
              <a:t>indicando </a:t>
            </a:r>
            <a:r>
              <a:rPr lang="pt-BR" dirty="0"/>
              <a:t>o posicionamento das lesões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54" y="3511322"/>
            <a:ext cx="3069757" cy="29634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494" y="3418249"/>
            <a:ext cx="3301465" cy="305651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29" y="3443947"/>
            <a:ext cx="3321743" cy="31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Etapas Realizadas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59582" y="1786941"/>
            <a:ext cx="10515600" cy="4351338"/>
          </a:xfrm>
        </p:spPr>
        <p:txBody>
          <a:bodyPr>
            <a:normAutofit/>
          </a:bodyPr>
          <a:lstStyle/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Conversão do formato dos exames de DICOM para NIFTY.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Pré-processamento 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das </a:t>
            </a: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imagens dos exames.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Marcações 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das </a:t>
            </a: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Lesões e Geração das Entradas utilizadas no modelo.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Regularização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Criação do Modelo U-NET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Resultados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0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pt-BR" dirty="0" smtClean="0"/>
              <a:t>Regularização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926209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sz="2400" dirty="0" smtClean="0"/>
              <a:t>As técnicas de regularização são mecanismos para evitar que ocorra overfitting no modelo de deep learning</a:t>
            </a:r>
            <a:r>
              <a:rPr lang="pt-BR" dirty="0"/>
              <a:t>. </a:t>
            </a:r>
            <a:r>
              <a:rPr lang="pt-BR" dirty="0" smtClean="0"/>
              <a:t>O overfitting é </a:t>
            </a:r>
            <a:r>
              <a:rPr lang="pt-BR" dirty="0"/>
              <a:t>um fenômeno que acontece quando a </a:t>
            </a:r>
            <a:r>
              <a:rPr lang="pt-BR" dirty="0" smtClean="0"/>
              <a:t>modelo se </a:t>
            </a:r>
            <a:r>
              <a:rPr lang="pt-BR" dirty="0"/>
              <a:t>ajusta muito bem a um conjunto de </a:t>
            </a:r>
            <a:r>
              <a:rPr lang="pt-BR" dirty="0" smtClean="0"/>
              <a:t>dados, e apesar de diminuir o erro durante os ciclos de aprendizado, perde capacidade de generalização a dados novos.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dirty="0" smtClean="0"/>
              <a:t>Foram utilizadas duas técnicas de regularização: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Early Stopping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pt-BR" sz="2400" dirty="0" smtClean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5511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pt-BR" dirty="0" smtClean="0"/>
              <a:t>Early Stopping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926209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sz="2400" dirty="0" smtClean="0"/>
              <a:t>A técnica do Early Stopping, ou Parada Antecipada, utiliza a base de validação para verificar se o erro do modelo sobre </a:t>
            </a:r>
            <a:r>
              <a:rPr lang="pt-BR" dirty="0" smtClean="0"/>
              <a:t>os exames não utilizados no treinamento segue diminuindo. Caso o erro deixe de diminuir, o treinamento é interrompido.</a:t>
            </a:r>
            <a:endParaRPr lang="pt-BR" sz="2400" dirty="0" smtClean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sz="24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93" y="3955983"/>
            <a:ext cx="4774473" cy="21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pt-BR" dirty="0"/>
              <a:t>Data Augmentation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926209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sz="2400" dirty="0" smtClean="0"/>
              <a:t>A base de dados com marcações utilizada nesse trabalho é relativamente pequena para ser utilizada em Deep Learning. Para tentar endereçar esse problema, foi utilizado o método de Data Augmentation para aplicar transformações nos dados de modo que exista uma variação maior de dados para ser utilizado no treinamento do modelo.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dirty="0" smtClean="0"/>
              <a:t>Foram utilizadas até o momento as seguintes transformações: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pt-BR" sz="2400" dirty="0" smtClean="0"/>
              <a:t>Rotação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Inversão horizontal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pt-BR" sz="2400" dirty="0" smtClean="0"/>
              <a:t>Inversã</a:t>
            </a:r>
            <a:r>
              <a:rPr lang="pt-BR" dirty="0" smtClean="0"/>
              <a:t>o vertical</a:t>
            </a:r>
            <a:endParaRPr lang="pt-BR" sz="2400" dirty="0" smtClean="0"/>
          </a:p>
          <a:p>
            <a:pPr lvl="1">
              <a:buClr>
                <a:schemeClr val="dk1"/>
              </a:buClr>
              <a:buSzPts val="2400"/>
            </a:pP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5139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Objetivo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59173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sz="2400" dirty="0" smtClean="0"/>
              <a:t>O objetivo desse trabalho é utilizar um model</a:t>
            </a:r>
            <a:r>
              <a:rPr lang="pt-BR" dirty="0" smtClean="0"/>
              <a:t>o de Rede Neural Convolucional (CNN) chamado </a:t>
            </a:r>
            <a:r>
              <a:rPr lang="pt-BR" sz="2400" dirty="0" smtClean="0"/>
              <a:t>U-NET para fazer a identificação de lesões na substância branca do cérebro de exames de ressonância magnética.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55" y="3016251"/>
            <a:ext cx="4667490" cy="2705239"/>
          </a:xfrm>
          <a:prstGeom prst="rect">
            <a:avLst/>
          </a:prstGeom>
        </p:spPr>
      </p:pic>
      <p:sp>
        <p:nvSpPr>
          <p:cNvPr id="5" name="Google Shape;211;p23"/>
          <p:cNvSpPr/>
          <p:nvPr/>
        </p:nvSpPr>
        <p:spPr>
          <a:xfrm>
            <a:off x="2224212" y="5891373"/>
            <a:ext cx="7743576" cy="52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Na Figura da esquerda, é mostrado um cérebro sem lesão, enquanto a imagem na direita apresenta um cérebro com lesão na substância branca.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953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pt-BR" dirty="0"/>
              <a:t>Data Augmentation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8751"/>
            <a:ext cx="2108382" cy="2069543"/>
          </a:xfrm>
          <a:prstGeom prst="rect">
            <a:avLst/>
          </a:prstGeom>
        </p:spPr>
      </p:pic>
      <p:sp>
        <p:nvSpPr>
          <p:cNvPr id="9" name="Google Shape;211;p23"/>
          <p:cNvSpPr/>
          <p:nvPr/>
        </p:nvSpPr>
        <p:spPr>
          <a:xfrm>
            <a:off x="468036" y="6235032"/>
            <a:ext cx="2993543" cy="52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Patches Originais</a:t>
            </a:r>
            <a:endParaRPr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200" y="1838751"/>
            <a:ext cx="2191209" cy="205840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905" y="1838751"/>
            <a:ext cx="2085780" cy="205840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181" y="1847707"/>
            <a:ext cx="2177857" cy="206058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644" y="3985246"/>
            <a:ext cx="2235782" cy="210754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200" y="3981139"/>
            <a:ext cx="2177534" cy="213773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090" y="3976679"/>
            <a:ext cx="2264109" cy="214219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7906" y="3976679"/>
            <a:ext cx="2234617" cy="2222825"/>
          </a:xfrm>
          <a:prstGeom prst="rect">
            <a:avLst/>
          </a:prstGeom>
        </p:spPr>
      </p:pic>
      <p:sp>
        <p:nvSpPr>
          <p:cNvPr id="16" name="Google Shape;211;p23"/>
          <p:cNvSpPr/>
          <p:nvPr/>
        </p:nvSpPr>
        <p:spPr>
          <a:xfrm>
            <a:off x="5459372" y="6235032"/>
            <a:ext cx="2993543" cy="52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Variações de Patches Criados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1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Etapas Realizadas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59582" y="1786941"/>
            <a:ext cx="10515600" cy="4351338"/>
          </a:xfrm>
        </p:spPr>
        <p:txBody>
          <a:bodyPr>
            <a:normAutofit/>
          </a:bodyPr>
          <a:lstStyle/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Conversão do formato dos exames de DICOM para NIFTY.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Pré-processamento 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das </a:t>
            </a: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imagens dos exames.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Marcações 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das </a:t>
            </a: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Lesões e Geração das Entradas utilizadas no modelo.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Regularização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Criação do Modelo U-NET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Resultados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8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Modelo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7007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dirty="0"/>
              <a:t>A arquitetura </a:t>
            </a:r>
            <a:r>
              <a:rPr lang="pt-BR" dirty="0" smtClean="0"/>
              <a:t>utilizada neste trabalho foi a U-NET, que é </a:t>
            </a:r>
            <a:r>
              <a:rPr lang="pt-BR" dirty="0"/>
              <a:t>uma CNN especializada em segmentação semântica de imagens biomédicas desenvolvida pela Universidade de Freiburg</a:t>
            </a:r>
            <a:r>
              <a:rPr lang="pt-BR" dirty="0" smtClean="0"/>
              <a:t>.</a:t>
            </a:r>
            <a:endParaRPr lang="pt-BR" sz="24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17" y="3267179"/>
            <a:ext cx="4924320" cy="33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5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44512"/>
            <a:ext cx="10515600" cy="1325563"/>
          </a:xfrm>
        </p:spPr>
        <p:txBody>
          <a:bodyPr/>
          <a:lstStyle/>
          <a:p>
            <a:pPr algn="ctr"/>
            <a:r>
              <a:rPr lang="pt-BR" dirty="0" smtClean="0"/>
              <a:t>U-NET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35321"/>
            <a:ext cx="10515600" cy="4351338"/>
          </a:xfrm>
        </p:spPr>
        <p:txBody>
          <a:bodyPr>
            <a:normAutofit/>
          </a:bodyPr>
          <a:lstStyle/>
          <a:p>
            <a:pPr lvl="1">
              <a:buClr>
                <a:schemeClr val="dk1"/>
              </a:buClr>
              <a:buSzPts val="2400"/>
            </a:pPr>
            <a:r>
              <a:rPr lang="pt-BR" dirty="0"/>
              <a:t>Em um problema de classificação, a imagem inserida como entrada é convertida para um </a:t>
            </a:r>
            <a:r>
              <a:rPr lang="pt-BR" dirty="0" smtClean="0"/>
              <a:t>vetor. </a:t>
            </a:r>
            <a:r>
              <a:rPr lang="pt-BR" dirty="0"/>
              <a:t>Durante esse processo, a rede aprende o mapa de características dessa imagem</a:t>
            </a:r>
            <a:r>
              <a:rPr lang="pt-BR" dirty="0" smtClean="0"/>
              <a:t>.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Já </a:t>
            </a:r>
            <a:r>
              <a:rPr lang="pt-BR" dirty="0"/>
              <a:t>para um problema de segmentação, </a:t>
            </a:r>
            <a:r>
              <a:rPr lang="pt-BR" dirty="0" smtClean="0"/>
              <a:t>que é o caso deste trabalho, é </a:t>
            </a:r>
            <a:r>
              <a:rPr lang="pt-BR" dirty="0"/>
              <a:t>necessário reconstruir a imagem com base nesse </a:t>
            </a:r>
            <a:r>
              <a:rPr lang="pt-BR" dirty="0" smtClean="0"/>
              <a:t>vetor.</a:t>
            </a:r>
            <a:endParaRPr lang="pt-BR" sz="2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93" y="3946358"/>
            <a:ext cx="5421149" cy="26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Fluxo de Contração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186091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sz="2400" dirty="0" smtClean="0"/>
              <a:t>O fluxo de contração, ou codificador, é formado por uma série de camadas de convolução e camadas de pooling de </a:t>
            </a:r>
            <a:r>
              <a:rPr lang="pt-BR" dirty="0"/>
              <a:t>operação máximo. </a:t>
            </a: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dirty="0" smtClean="0"/>
              <a:t>Por </a:t>
            </a:r>
            <a:r>
              <a:rPr lang="pt-BR" dirty="0"/>
              <a:t>meio dessas transformações, a informação espacial da entrada é reduzida enquanto as informações presentes no mapa de características são ampliadas, por meio do aumento do número de dimensões.</a:t>
            </a:r>
            <a:endParaRPr lang="pt-BR" sz="2400" dirty="0" smtClean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55387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Fluxo de Expansão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118715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dirty="0"/>
              <a:t>O fluxo de </a:t>
            </a:r>
            <a:r>
              <a:rPr lang="pt-BR" dirty="0" smtClean="0"/>
              <a:t>expansão, ou decodificador, é </a:t>
            </a:r>
            <a:r>
              <a:rPr lang="pt-BR" dirty="0"/>
              <a:t>formado </a:t>
            </a:r>
            <a:r>
              <a:rPr lang="pt-BR" dirty="0" smtClean="0"/>
              <a:t>por uma série de </a:t>
            </a:r>
            <a:r>
              <a:rPr lang="pt-BR" dirty="0"/>
              <a:t>convoluções transpostas </a:t>
            </a:r>
            <a:r>
              <a:rPr lang="pt-BR" dirty="0" smtClean="0"/>
              <a:t>seguidas </a:t>
            </a:r>
            <a:r>
              <a:rPr lang="pt-BR" dirty="0"/>
              <a:t>por convoluções padrões. </a:t>
            </a: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dirty="0" smtClean="0"/>
              <a:t>Por </a:t>
            </a:r>
            <a:r>
              <a:rPr lang="pt-BR" dirty="0"/>
              <a:t>meio dessas transformações, o tamanho da entrada gradualmente aumenta enquanto o seu número de dimensões diminui. Com isso, o decodificador é capaz de restaurar a posição de cada informação aprendida.</a:t>
            </a: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36035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1" y="1829590"/>
            <a:ext cx="10694047" cy="30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09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Etapas Realizadas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59582" y="1786941"/>
            <a:ext cx="10515600" cy="4351338"/>
          </a:xfrm>
        </p:spPr>
        <p:txBody>
          <a:bodyPr>
            <a:normAutofit/>
          </a:bodyPr>
          <a:lstStyle/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Conversão do formato dos exames de DICOM para NIFTY.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Pré-processamento 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das </a:t>
            </a: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imagens dos exames.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Marcações 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das </a:t>
            </a: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Lesões e Geração das Entradas utilizadas no modelo.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Regularização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Criação do Modelo U-NET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Resultados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79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623937"/>
            <a:ext cx="10515600" cy="1553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Avaliando o resultado do modelo utilizando os exames separados para teste conseguimos o seguinte resultado: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81" y="3074712"/>
            <a:ext cx="7663837" cy="28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2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Casos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623937"/>
            <a:ext cx="10515600" cy="1553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44077" y="15561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Esse caso mostra </a:t>
            </a:r>
            <a:r>
              <a:rPr lang="pt-BR" sz="2400" dirty="0"/>
              <a:t>que o modelo foi capaz de detectar e segmentar a maioria das lesões na substância branca do cérebro, com as regiões marcadas apresentando elevada acurácia.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75078"/>
              </p:ext>
            </p:extLst>
          </p:nvPr>
        </p:nvGraphicFramePr>
        <p:xfrm>
          <a:off x="3078362" y="3569278"/>
          <a:ext cx="6247030" cy="3019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r:id="rId3" imgW="3613014" imgH="1746031" progId="AcroExch.Document.DC">
                  <p:embed/>
                </p:oleObj>
              </mc:Choice>
              <mc:Fallback>
                <p:oleObj name="Acrobat Document" r:id="rId3" imgW="3613014" imgH="174603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8362" y="3569278"/>
                        <a:ext cx="6247030" cy="3019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63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85248" y="1796566"/>
            <a:ext cx="11106752" cy="4351338"/>
          </a:xfrm>
        </p:spPr>
        <p:txBody>
          <a:bodyPr>
            <a:normAutofit/>
          </a:bodyPr>
          <a:lstStyle/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47 exames de ressonância magnética (FLAIR).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 smtClean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Cada exame é constituído de 30 fatias.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 smtClean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As fatias estão no formato DICOM </a:t>
            </a:r>
            <a:r>
              <a:rPr lang="pt-BR" dirty="0"/>
              <a:t>(“</a:t>
            </a:r>
            <a:r>
              <a:rPr lang="en-US" dirty="0"/>
              <a:t>Digital and Communications in Medicine</a:t>
            </a:r>
            <a:r>
              <a:rPr lang="en-US" dirty="0" smtClean="0"/>
              <a:t>”).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 smtClean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Base de Dados criada pela empresa DASA.</a:t>
            </a:r>
          </a:p>
        </p:txBody>
      </p:sp>
    </p:spTree>
    <p:extLst>
      <p:ext uri="{BB962C8B-B14F-4D97-AF65-F5344CB8AC3E}">
        <p14:creationId xmlns:p14="http://schemas.microsoft.com/office/powerpoint/2010/main" val="135290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Casos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623937"/>
            <a:ext cx="10515600" cy="1553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44077" y="15561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Esse </a:t>
            </a:r>
            <a:r>
              <a:rPr lang="pt-BR" sz="2400" dirty="0"/>
              <a:t>caso também revela que a rede conseguiu identificar e marcar a grande maioria das lesões. Dessa vez, é possível visualizar casos de falsos positivos na detecção do modelo. A utilização de mais exemplares durante o treinamento faria com que o modelo apresentasse uma métrica de precisão maior, consequentemente, reduziria o número de falsos positivos apresentados.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553995"/>
              </p:ext>
            </p:extLst>
          </p:nvPr>
        </p:nvGraphicFramePr>
        <p:xfrm>
          <a:off x="2851563" y="3503595"/>
          <a:ext cx="6488874" cy="3136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Acrobat Document" r:id="rId3" imgW="3613014" imgH="1746031" progId="AcroExch.Document.DC">
                  <p:embed/>
                </p:oleObj>
              </mc:Choice>
              <mc:Fallback>
                <p:oleObj name="Acrobat Document" r:id="rId3" imgW="3613014" imgH="174603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1563" y="3503595"/>
                        <a:ext cx="6488874" cy="3136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603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Casos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623937"/>
            <a:ext cx="10515600" cy="1553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44077" y="15561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Esse </a:t>
            </a:r>
            <a:r>
              <a:rPr lang="pt-BR" sz="2400" dirty="0"/>
              <a:t>caso expõe outra comparação entre exame e detecção do modelo muito próximos. É possível perceber que agora existe um caso de falso negativo no resultado da previsão.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804881"/>
              </p:ext>
            </p:extLst>
          </p:nvPr>
        </p:nvGraphicFramePr>
        <p:xfrm>
          <a:off x="3117508" y="3195587"/>
          <a:ext cx="6168738" cy="2981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Acrobat Document" r:id="rId3" imgW="3613014" imgH="1746031" progId="AcroExch.Document.DC">
                  <p:embed/>
                </p:oleObj>
              </mc:Choice>
              <mc:Fallback>
                <p:oleObj name="Acrobat Document" r:id="rId3" imgW="3613014" imgH="174603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7508" y="3195587"/>
                        <a:ext cx="6168738" cy="2981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3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Análise de Casos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623937"/>
            <a:ext cx="10515600" cy="1553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44077" y="15561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Esse </a:t>
            </a:r>
            <a:r>
              <a:rPr lang="pt-BR" sz="2400" dirty="0"/>
              <a:t>caso mostra outro caso em que a rede identifica a maioria das lesões com perfeição. Além disso, é possível notar que há áreas de hiperintensidade que não são consideradas lesões pelas marcações, porém o modelo as identificará como potenciais lesões.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390237"/>
              </p:ext>
            </p:extLst>
          </p:nvPr>
        </p:nvGraphicFramePr>
        <p:xfrm>
          <a:off x="3109989" y="3272590"/>
          <a:ext cx="6183776" cy="2988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Acrobat Document" r:id="rId3" imgW="3613014" imgH="1746031" progId="AcroExch.Document.DC">
                  <p:embed/>
                </p:oleObj>
              </mc:Choice>
              <mc:Fallback>
                <p:oleObj name="Acrobat Document" r:id="rId3" imgW="3613014" imgH="174603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9989" y="3272590"/>
                        <a:ext cx="6183776" cy="2988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63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623937"/>
            <a:ext cx="10515600" cy="1553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/>
              <a:t>O presente trabalho </a:t>
            </a:r>
            <a:r>
              <a:rPr lang="pt-BR" sz="2400" dirty="0" smtClean="0"/>
              <a:t>apresentou um resultado satisfatório para </a:t>
            </a:r>
            <a:r>
              <a:rPr lang="pt-BR" sz="2400" dirty="0"/>
              <a:t>um modelo de auxílio a detecção que pode ser utilizado por profissionais médicos para reduzir o número de exames que necessitam de análise</a:t>
            </a:r>
            <a:r>
              <a:rPr lang="pt-BR" sz="2400" dirty="0" smtClean="0"/>
              <a:t>. O código deste trabalho pode ser encontrado </a:t>
            </a:r>
            <a:r>
              <a:rPr lang="pt-BR" sz="2400" dirty="0" smtClean="0">
                <a:hlinkClick r:id="rId2"/>
              </a:rPr>
              <a:t>aqui</a:t>
            </a:r>
            <a:r>
              <a:rPr lang="pt-BR" sz="2400" dirty="0" smtClean="0"/>
              <a:t>.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A utilização de técnicas de pré-processamento é fundamental para que o modelo consiga obter resultados satisfatórios</a:t>
            </a:r>
            <a:r>
              <a:rPr lang="pt-BR" sz="2400" dirty="0" smtClean="0"/>
              <a:t>.</a:t>
            </a:r>
          </a:p>
          <a:p>
            <a:pPr marL="0" indent="0">
              <a:buNone/>
            </a:pPr>
            <a:endParaRPr lang="pt-BR" sz="2400" dirty="0" smtClean="0"/>
          </a:p>
          <a:p>
            <a:r>
              <a:rPr lang="pt-BR" sz="2400" dirty="0" smtClean="0"/>
              <a:t>As técnicas de regularização são fundamentais para que o modelo consiga convergir em seu aprendizado tendo poucos exemplares para o treinamento.</a:t>
            </a:r>
          </a:p>
          <a:p>
            <a:endParaRPr lang="pt-BR" sz="2400" dirty="0" smtClean="0"/>
          </a:p>
          <a:p>
            <a:r>
              <a:rPr lang="pt-BR" sz="2400" dirty="0" smtClean="0"/>
              <a:t>A escolha da U-NET foi uma decisão acertada pois não é necessário realizar uma etapa manual da segmentação do tecido cerebral.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9126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Trabalho Base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623937"/>
            <a:ext cx="10515600" cy="1553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Esse trabalho é baseado em uma tese de Doutorado </a:t>
            </a:r>
            <a:r>
              <a:rPr lang="pt-BR" sz="2400" dirty="0"/>
              <a:t>de </a:t>
            </a:r>
            <a:r>
              <a:rPr lang="pt-BR" sz="2400" dirty="0" smtClean="0"/>
              <a:t>Pedro </a:t>
            </a:r>
            <a:r>
              <a:rPr lang="pt-BR" sz="2400" dirty="0"/>
              <a:t>Henrique Bandeira </a:t>
            </a:r>
            <a:r>
              <a:rPr lang="pt-BR" sz="2400" dirty="0" smtClean="0"/>
              <a:t>Diniz que também estuda a detecção de lesões na substância branca do cérebro, utilizando a mesma base de dados.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07" y="3089276"/>
            <a:ext cx="92583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Trabalho Base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623937"/>
            <a:ext cx="10515600" cy="1553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Os pontos positivos deste trabalho em comparação com o trabalho base são:</a:t>
            </a:r>
          </a:p>
          <a:p>
            <a:pPr marL="0" indent="0">
              <a:buNone/>
            </a:pPr>
            <a:endParaRPr lang="pt-BR" sz="2400" dirty="0" smtClean="0"/>
          </a:p>
          <a:p>
            <a:r>
              <a:rPr lang="pt-BR" sz="2400" dirty="0" smtClean="0"/>
              <a:t>Uso da U-NET substitui uma etapa trabalhosa de fazer a segmentação do cérebro utilizando o algoritmo SLIC0.</a:t>
            </a:r>
          </a:p>
          <a:p>
            <a:r>
              <a:rPr lang="pt-BR" sz="2400" dirty="0" smtClean="0"/>
              <a:t>Algoritmo de extração do Crânio foi implementado na mesma linguagem do resto do processo, melhorando a usabilidade.</a:t>
            </a:r>
          </a:p>
          <a:p>
            <a:r>
              <a:rPr lang="pt-BR" sz="2400" dirty="0" smtClean="0"/>
              <a:t>Utilização de Data Augmentation para aumentar o número disponível de dados para o </a:t>
            </a:r>
            <a:r>
              <a:rPr lang="pt-BR" sz="2400" dirty="0"/>
              <a:t>treinamento em vez de criar manualmente marcações de novas lesões</a:t>
            </a:r>
            <a:r>
              <a:rPr lang="pt-BR" sz="2400" dirty="0" smtClean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6026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Futuros Trabalhos</a:t>
            </a: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623937"/>
            <a:ext cx="10515600" cy="1553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Font typeface="Arial" panose="020B0604020202020204" pitchFamily="34" charset="0"/>
              <a:buNone/>
            </a:pPr>
            <a:endParaRPr lang="pt-BR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Devido </a:t>
            </a:r>
            <a:r>
              <a:rPr lang="pt-BR" sz="2400" dirty="0"/>
              <a:t>à variedade de possibilidades e diferentes métodos existentes </a:t>
            </a:r>
            <a:r>
              <a:rPr lang="pt-BR" sz="2400" dirty="0" smtClean="0"/>
              <a:t>para a </a:t>
            </a:r>
            <a:r>
              <a:rPr lang="pt-BR" sz="2400" dirty="0"/>
              <a:t>área de aprendizado de máquina e redes neurais, há diversas propostas </a:t>
            </a:r>
            <a:r>
              <a:rPr lang="pt-BR" sz="2400" dirty="0" smtClean="0"/>
              <a:t>para evoluir </a:t>
            </a:r>
            <a:r>
              <a:rPr lang="pt-BR" sz="2400" dirty="0"/>
              <a:t>o trabalho de conclusão de curso em questão, de modo a melhorar </a:t>
            </a:r>
            <a:r>
              <a:rPr lang="pt-BR" sz="2400" dirty="0" smtClean="0"/>
              <a:t>o resultado </a:t>
            </a:r>
            <a:r>
              <a:rPr lang="pt-BR" sz="2400" dirty="0"/>
              <a:t>obtido</a:t>
            </a:r>
            <a:r>
              <a:rPr lang="pt-BR" sz="2400" dirty="0" smtClean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Pode-se listar as seguintes possibilidades:</a:t>
            </a:r>
          </a:p>
          <a:p>
            <a:pPr marL="0" indent="0">
              <a:buNone/>
            </a:pPr>
            <a:endParaRPr lang="pt-BR" sz="2400" dirty="0"/>
          </a:p>
          <a:p>
            <a:r>
              <a:rPr lang="pt-BR" sz="2400" dirty="0" smtClean="0"/>
              <a:t>Realizar a criação sintética de novos dados utilizando </a:t>
            </a:r>
            <a:r>
              <a:rPr lang="pt-BR" sz="2400" dirty="0"/>
              <a:t>Redes Adversárias </a:t>
            </a:r>
            <a:r>
              <a:rPr lang="pt-BR" sz="2400" dirty="0" smtClean="0"/>
              <a:t>Generativas.</a:t>
            </a:r>
          </a:p>
          <a:p>
            <a:r>
              <a:rPr lang="pt-BR" sz="2400" dirty="0" smtClean="0"/>
              <a:t>Uso da </a:t>
            </a:r>
            <a:r>
              <a:rPr lang="pt-BR" sz="2400" dirty="0"/>
              <a:t>Equalização de Histograma </a:t>
            </a:r>
            <a:r>
              <a:rPr lang="pt-BR" sz="2400" dirty="0" smtClean="0"/>
              <a:t>Adaptativo e E</a:t>
            </a:r>
            <a:r>
              <a:rPr lang="pt-BR" sz="2400" dirty="0"/>
              <a:t>qualização </a:t>
            </a:r>
            <a:r>
              <a:rPr lang="pt-BR" sz="2400" dirty="0" smtClean="0"/>
              <a:t>de Histograma </a:t>
            </a:r>
            <a:r>
              <a:rPr lang="pt-BR" sz="2400" dirty="0"/>
              <a:t>Adaptativo com Contraste </a:t>
            </a:r>
            <a:r>
              <a:rPr lang="pt-BR" sz="2400" dirty="0" smtClean="0"/>
              <a:t>Limitado.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2283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Etapas Realizadas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59582" y="1786941"/>
            <a:ext cx="10515600" cy="4351338"/>
          </a:xfrm>
        </p:spPr>
        <p:txBody>
          <a:bodyPr>
            <a:normAutofit/>
          </a:bodyPr>
          <a:lstStyle/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Conversão do formato dos exames de DICOM para NIFTY.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Pré-processamento </a:t>
            </a:r>
            <a:r>
              <a:rPr lang="pt-BR" dirty="0"/>
              <a:t>das </a:t>
            </a:r>
            <a:r>
              <a:rPr lang="pt-BR" dirty="0" smtClean="0"/>
              <a:t>imagens dos exames.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Marcações </a:t>
            </a:r>
            <a:r>
              <a:rPr lang="pt-BR" dirty="0"/>
              <a:t>das </a:t>
            </a:r>
            <a:r>
              <a:rPr lang="pt-BR" dirty="0" smtClean="0"/>
              <a:t>Lesões e Geração das Entradas utilizadas no modelo.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Regularização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Criação do Modelo U-NET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Resultados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350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Etapas Realizadas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59582" y="1786941"/>
            <a:ext cx="10515600" cy="4351338"/>
          </a:xfrm>
        </p:spPr>
        <p:txBody>
          <a:bodyPr>
            <a:normAutofit/>
          </a:bodyPr>
          <a:lstStyle/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Conversão do formato dos exames de DICOM para NIFTY.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Pré-processamento 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das </a:t>
            </a: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imagens dos exames.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Marcações 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das </a:t>
            </a: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Lesões e Geração das Entradas utilizadas no modelo.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Regularização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Criação do Modelo U-NET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Resultados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Conversão do F</a:t>
            </a:r>
            <a:r>
              <a:rPr lang="pt-BR" dirty="0" smtClean="0"/>
              <a:t>ormato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sz="2400" dirty="0" smtClean="0"/>
              <a:t>Os arquivos dos exames e fatias no formato DICOM foram convertidos para o formato NIFTI (“</a:t>
            </a:r>
            <a:r>
              <a:rPr lang="pt-BR" dirty="0"/>
              <a:t>Neuroimaging Informatics Technology </a:t>
            </a:r>
            <a:r>
              <a:rPr lang="pt-BR" dirty="0" smtClean="0"/>
              <a:t>Initiative”)</a:t>
            </a:r>
            <a:r>
              <a:rPr lang="pt-BR" sz="2400" dirty="0" smtClean="0"/>
              <a:t>, com volumes tridimensionais que facilitaram </a:t>
            </a:r>
            <a:r>
              <a:rPr lang="pt-BR" dirty="0" smtClean="0"/>
              <a:t>a manipulação dos exames, </a:t>
            </a:r>
            <a:r>
              <a:rPr lang="pt-BR" sz="2400" dirty="0" smtClean="0"/>
              <a:t>o uso dos métodos de pr</a:t>
            </a:r>
            <a:r>
              <a:rPr lang="pt-BR" dirty="0" smtClean="0"/>
              <a:t>é-processamento e a visualização por meio de softwares.</a:t>
            </a:r>
            <a:endParaRPr lang="pt-BR" sz="2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08" y="3336890"/>
            <a:ext cx="7620000" cy="29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8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Etapas Realizadas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59582" y="1786941"/>
            <a:ext cx="10515600" cy="4351338"/>
          </a:xfrm>
        </p:spPr>
        <p:txBody>
          <a:bodyPr>
            <a:normAutofit/>
          </a:bodyPr>
          <a:lstStyle/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Conversão do formato dos exames de DICOM para NIFTY.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/>
              <a:t>Pré-processamento </a:t>
            </a:r>
            <a:r>
              <a:rPr lang="pt-BR" dirty="0"/>
              <a:t>das </a:t>
            </a:r>
            <a:r>
              <a:rPr lang="pt-BR" dirty="0" smtClean="0"/>
              <a:t>imagens dos exames.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/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Marcações </a:t>
            </a:r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das </a:t>
            </a: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Lesões e Geração das Entradas utilizadas no modelo.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Regularização</a:t>
            </a:r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Criação do Modelo U-NET</a:t>
            </a:r>
          </a:p>
          <a:p>
            <a:pPr lvl="1">
              <a:buClr>
                <a:schemeClr val="dk1"/>
              </a:buClr>
              <a:buSzPts val="2400"/>
            </a:pPr>
            <a:endParaRPr lang="pt-BR" dirty="0">
              <a:solidFill>
                <a:schemeClr val="bg2">
                  <a:lumMod val="90000"/>
                </a:schemeClr>
              </a:solidFill>
            </a:endParaRPr>
          </a:p>
          <a:p>
            <a:pPr lvl="1">
              <a:buClr>
                <a:schemeClr val="dk1"/>
              </a:buClr>
              <a:buSzPts val="2400"/>
            </a:pPr>
            <a:r>
              <a:rPr lang="pt-BR" dirty="0" smtClean="0">
                <a:solidFill>
                  <a:schemeClr val="bg2">
                    <a:lumMod val="90000"/>
                  </a:schemeClr>
                </a:solidFill>
              </a:rPr>
              <a:t>Resultados</a:t>
            </a:r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6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Pré-processamento das </a:t>
            </a:r>
            <a:r>
              <a:rPr lang="pt-BR" dirty="0" smtClean="0"/>
              <a:t>imagens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sz="2400" dirty="0" smtClean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dirty="0" smtClean="0"/>
              <a:t>Foi realizado alguns métodos de pré-processamento nos dados adquiridos para melhorar a performance do modelo</a:t>
            </a:r>
            <a:r>
              <a:rPr lang="pt-BR" dirty="0"/>
              <a:t>. Essa etapa é necessária para melhorar a qualidade dos dados utilizados, e por conta disso, impacta diretamente na capacidade do modelo de aprendizagem.</a:t>
            </a: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sz="2400" dirty="0" smtClean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r>
              <a:rPr lang="pt-BR" dirty="0" smtClean="0"/>
              <a:t>Essas etapas são: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pt-BR" sz="2400" dirty="0" smtClean="0"/>
              <a:t>Segmentação das imagens para separar o conteúdo do cérebro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pt-BR" dirty="0"/>
              <a:t>Correspondência de Histograma (Histogram Matching</a:t>
            </a:r>
            <a:r>
              <a:rPr lang="pt-BR" dirty="0" smtClean="0"/>
              <a:t>)</a:t>
            </a:r>
            <a:endParaRPr lang="pt-BR" dirty="0"/>
          </a:p>
          <a:p>
            <a:pPr lvl="1">
              <a:buClr>
                <a:schemeClr val="dk1"/>
              </a:buClr>
              <a:buSzPts val="2400"/>
            </a:pP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428954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182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pt-BR" sz="2400" dirty="0" smtClean="0"/>
              <a:t>É feita a segmentação </a:t>
            </a:r>
            <a:r>
              <a:rPr lang="pt-BR" sz="2400" dirty="0"/>
              <a:t>do </a:t>
            </a:r>
            <a:r>
              <a:rPr lang="pt-BR" sz="2400" dirty="0" smtClean="0"/>
              <a:t>cérebro para retirarmos dados considerados como ruído para o problema em questão, já que o objetivo é analisar a substância branca do cérebro. Isso também faz com que o modelo exija menos poder computacional para rodar, pois diminui a quantidade de dados do problema.</a:t>
            </a:r>
            <a:endParaRPr lang="pt-BR" sz="2400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lang="pt-BR" dirty="0" smtClean="0"/>
          </a:p>
          <a:p>
            <a:pPr marL="457200" lvl="1" indent="0">
              <a:buClr>
                <a:schemeClr val="dk1"/>
              </a:buClr>
              <a:buSzPts val="2400"/>
              <a:buNone/>
            </a:pPr>
            <a:endParaRPr lang="pt-BR" sz="2400" dirty="0" smtClean="0"/>
          </a:p>
        </p:txBody>
      </p:sp>
      <p:sp>
        <p:nvSpPr>
          <p:cNvPr id="6" name="Google Shape;211;p23"/>
          <p:cNvSpPr/>
          <p:nvPr/>
        </p:nvSpPr>
        <p:spPr>
          <a:xfrm>
            <a:off x="2607729" y="6325890"/>
            <a:ext cx="3325580" cy="52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Fatia MRI antes da Segmentação</a:t>
            </a:r>
            <a:endParaRPr dirty="0"/>
          </a:p>
        </p:txBody>
      </p:sp>
      <p:sp>
        <p:nvSpPr>
          <p:cNvPr id="7" name="Google Shape;211;p23"/>
          <p:cNvSpPr/>
          <p:nvPr/>
        </p:nvSpPr>
        <p:spPr>
          <a:xfrm>
            <a:off x="6097352" y="6330704"/>
            <a:ext cx="3325580" cy="52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Fatia MRI depois da Segmentação</a:t>
            </a:r>
            <a:endParaRPr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15" y="3431290"/>
            <a:ext cx="2248561" cy="264391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230" y="3431290"/>
            <a:ext cx="2265033" cy="2668621"/>
          </a:xfrm>
          <a:prstGeom prst="rect">
            <a:avLst/>
          </a:prstGeom>
        </p:spPr>
      </p:pic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pt-BR" dirty="0"/>
              <a:t>Segmentação do Cérebro</a:t>
            </a:r>
          </a:p>
        </p:txBody>
      </p:sp>
    </p:spTree>
    <p:extLst>
      <p:ext uri="{BB962C8B-B14F-4D97-AF65-F5344CB8AC3E}">
        <p14:creationId xmlns:p14="http://schemas.microsoft.com/office/powerpoint/2010/main" val="306467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1660</Words>
  <Application>Microsoft Office PowerPoint</Application>
  <PresentationFormat>Widescreen</PresentationFormat>
  <Paragraphs>197</Paragraphs>
  <Slides>36</Slides>
  <Notes>4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Tema do Office</vt:lpstr>
      <vt:lpstr>Acrobat Document</vt:lpstr>
      <vt:lpstr>Uso da U-NET para Segmentação de Lesões na Substância Branca do Cérebro</vt:lpstr>
      <vt:lpstr>Objetivo</vt:lpstr>
      <vt:lpstr>Dados</vt:lpstr>
      <vt:lpstr>Etapas Realizadas</vt:lpstr>
      <vt:lpstr>Etapas Realizadas</vt:lpstr>
      <vt:lpstr>Conversão do Formato</vt:lpstr>
      <vt:lpstr>Etapas Realizadas</vt:lpstr>
      <vt:lpstr>Pré-processamento das imagens</vt:lpstr>
      <vt:lpstr>Segmentação do Cérebro</vt:lpstr>
      <vt:lpstr>Histogram Matching</vt:lpstr>
      <vt:lpstr>Histogram Matching</vt:lpstr>
      <vt:lpstr>Etapas Realizadas</vt:lpstr>
      <vt:lpstr>Marcações das Lesões</vt:lpstr>
      <vt:lpstr>Marcações das Lesões</vt:lpstr>
      <vt:lpstr>Geração das Entradas</vt:lpstr>
      <vt:lpstr>Etapas Realizadas</vt:lpstr>
      <vt:lpstr>Regularização</vt:lpstr>
      <vt:lpstr>Early Stopping</vt:lpstr>
      <vt:lpstr>Data Augmentation</vt:lpstr>
      <vt:lpstr>Data Augmentation</vt:lpstr>
      <vt:lpstr>Etapas Realizadas</vt:lpstr>
      <vt:lpstr>Modelo</vt:lpstr>
      <vt:lpstr>U-NET</vt:lpstr>
      <vt:lpstr>Fluxo de Contração</vt:lpstr>
      <vt:lpstr>Fluxo de Expansão</vt:lpstr>
      <vt:lpstr>Apresentação do PowerPoint</vt:lpstr>
      <vt:lpstr>Etapas Realizadas</vt:lpstr>
      <vt:lpstr>Resultados</vt:lpstr>
      <vt:lpstr>Análise de Casos</vt:lpstr>
      <vt:lpstr>Análise de Casos</vt:lpstr>
      <vt:lpstr>Análise de Casos</vt:lpstr>
      <vt:lpstr>Análise de Casos</vt:lpstr>
      <vt:lpstr>Conclusões</vt:lpstr>
      <vt:lpstr>Trabalho Base</vt:lpstr>
      <vt:lpstr>Trabalho Base</vt:lpstr>
      <vt:lpstr>Futuros Trabalhos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de Lesões na Substância Branca do Cérebro</dc:title>
  <dc:creator>Visagio</dc:creator>
  <cp:lastModifiedBy>Visagio</cp:lastModifiedBy>
  <cp:revision>65</cp:revision>
  <dcterms:created xsi:type="dcterms:W3CDTF">2021-03-10T23:17:45Z</dcterms:created>
  <dcterms:modified xsi:type="dcterms:W3CDTF">2021-06-30T01:52:07Z</dcterms:modified>
</cp:coreProperties>
</file>